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jpg>
</file>

<file path=ppt/media/image10.jpg>
</file>

<file path=ppt/media/image11.png>
</file>

<file path=ppt/media/image12.jpg>
</file>

<file path=ppt/media/image2.png>
</file>

<file path=ppt/media/image3.png>
</file>

<file path=ppt/media/image4.jpg>
</file>

<file path=ppt/media/image5.jpg>
</file>

<file path=ppt/media/image6.png>
</file>

<file path=ppt/media/image7.gif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gi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g_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48640" y="1188720"/>
            <a:ext cx="713232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600" b="1">
                <a:solidFill>
                  <a:srgbClr val="F8FAFC"/>
                </a:solidFill>
                <a:latin typeface="DejaVu Sans Condensed"/>
              </a:defRPr>
            </a:pPr>
            <a:r>
              <a:t>TruScore Grading (TSG)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103120"/>
            <a:ext cx="71323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22D3EE"/>
                </a:solidFill>
                <a:latin typeface="DejaVu Sans"/>
              </a:defRPr>
            </a:pPr>
            <a:r>
              <a:t>AI-Powered Sports Card Pre-Grading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7432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94A3B8"/>
                </a:solidFill>
                <a:latin typeface="DejaVu Sans"/>
              </a:defRPr>
            </a:pPr>
            <a:r>
              <a:t>Building trust, one scan at a time.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852160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Investor Pitch Deck - Pre-Seed Round</a:t>
            </a:r>
          </a:p>
        </p:txBody>
      </p:sp>
      <p:pic>
        <p:nvPicPr>
          <p:cNvPr id="8" name="Picture 7" descr="TS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1097280"/>
            <a:ext cx="2926080" cy="29260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Traction &amp; Roadmap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1097280" y="2926080"/>
            <a:ext cx="9875520" cy="73152"/>
          </a:xfrm>
          <a:prstGeom prst="rect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97280" y="2743200"/>
            <a:ext cx="320040" cy="32004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40080" y="3200400"/>
            <a:ext cx="310896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Today</a:t>
            </a:r>
          </a:p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Functional AI, live dataset tools</a:t>
            </a:r>
          </a:p>
        </p:txBody>
      </p:sp>
      <p:sp>
        <p:nvSpPr>
          <p:cNvPr id="8" name="Oval 7"/>
          <p:cNvSpPr/>
          <p:nvPr/>
        </p:nvSpPr>
        <p:spPr>
          <a:xfrm>
            <a:off x="6035040" y="2743200"/>
            <a:ext cx="320040" cy="32004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577840" y="3200400"/>
            <a:ext cx="310896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Next 6 Months</a:t>
            </a:r>
          </a:p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Complete mobile app, begin go-to-market</a:t>
            </a:r>
          </a:p>
        </p:txBody>
      </p:sp>
      <p:sp>
        <p:nvSpPr>
          <p:cNvPr id="10" name="Oval 9"/>
          <p:cNvSpPr/>
          <p:nvPr/>
        </p:nvSpPr>
        <p:spPr>
          <a:xfrm>
            <a:off x="10972800" y="2743200"/>
            <a:ext cx="320040" cy="32004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0515600" y="3200400"/>
            <a:ext cx="310896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12 Months</a:t>
            </a:r>
          </a:p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Paid user growth, analytics, partnerships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Business Model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822960" y="1828800"/>
            <a:ext cx="3931920" cy="274320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97280" y="2194560"/>
            <a:ext cx="338328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22D3EE"/>
                </a:solidFill>
                <a:latin typeface="DejaVu Sans Condensed"/>
              </a:defRPr>
            </a:pPr>
            <a:r>
              <a:t>$5-$10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7280" y="3291840"/>
            <a:ext cx="33832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>
                <a:solidFill>
                  <a:srgbClr val="94A3B8"/>
                </a:solidFill>
                <a:latin typeface="DejaVu Sans"/>
              </a:defRPr>
            </a:pPr>
            <a:r>
              <a:t>per month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0" y="1828800"/>
            <a:ext cx="5943600" cy="3474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800">
                <a:solidFill>
                  <a:srgbClr val="F8FAFC"/>
                </a:solidFill>
                <a:latin typeface="DejaVu Sans"/>
              </a:defRPr>
            </a:pPr>
            <a:r>
              <a:t>- SaaS subscription with unlimited scans.</a:t>
            </a:r>
          </a:p>
          <a:p>
            <a:pPr>
              <a:spcAft>
                <a:spcPts val="800"/>
              </a:spcAft>
              <a:defRPr sz="1800">
                <a:solidFill>
                  <a:srgbClr val="F8FAFC"/>
                </a:solidFill>
                <a:latin typeface="DejaVu Sans"/>
              </a:defRPr>
            </a:pPr>
            <a:r>
              <a:t>- Upsells: bulk scanning, analytics, pro tools.</a:t>
            </a:r>
          </a:p>
          <a:p>
            <a:pPr>
              <a:spcAft>
                <a:spcPts val="800"/>
              </a:spcAft>
              <a:defRPr sz="1800">
                <a:solidFill>
                  <a:srgbClr val="F8FAFC"/>
                </a:solidFill>
                <a:latin typeface="DejaVu Sans"/>
              </a:defRPr>
            </a:pPr>
            <a:r>
              <a:t>- Low churn driven by repeat collector usage.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Competitive Landscape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14400" y="1828800"/>
          <a:ext cx="1033272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180"/>
                <a:gridCol w="2583180"/>
                <a:gridCol w="2583180"/>
                <a:gridCol w="2583180"/>
              </a:tblGrid>
              <a:tr h="800100"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8FAFC"/>
                          </a:solidFill>
                          <a:latin typeface="DejaVu Sans Condensed"/>
                        </a:defRPr>
                      </a:pPr>
                      <a:r>
                        <a:t>Company</a:t>
                      </a:r>
                    </a:p>
                  </a:txBody>
                  <a:tcPr>
                    <a:solidFill>
                      <a:srgbClr val="1E293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8FAFC"/>
                          </a:solidFill>
                          <a:latin typeface="DejaVu Sans Condensed"/>
                        </a:defRPr>
                      </a:pPr>
                      <a:r>
                        <a:t>Model</a:t>
                      </a:r>
                    </a:p>
                  </a:txBody>
                  <a:tcPr>
                    <a:solidFill>
                      <a:srgbClr val="1E293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8FAFC"/>
                          </a:solidFill>
                          <a:latin typeface="DejaVu Sans Condensed"/>
                        </a:defRPr>
                      </a:pPr>
                      <a:r>
                        <a:t>Bias-Free?</a:t>
                      </a:r>
                    </a:p>
                  </a:txBody>
                  <a:tcPr>
                    <a:solidFill>
                      <a:srgbClr val="1E293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8FAFC"/>
                          </a:solidFill>
                          <a:latin typeface="DejaVu Sans Condensed"/>
                        </a:defRPr>
                      </a:pPr>
                      <a:r>
                        <a:t>Explainable?</a:t>
                      </a:r>
                    </a:p>
                  </a:txBody>
                  <a:tcPr>
                    <a:solidFill>
                      <a:srgbClr val="1E293B"/>
                    </a:solidFill>
                  </a:tcPr>
                </a:tc>
              </a:tr>
              <a:tr h="80010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PSA / SGC / Beckett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Full Grading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No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No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</a:tr>
              <a:tr h="80010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Manual Pre-Grading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Freelance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No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No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</a:tr>
              <a:tr h="80010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TruScore Grading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AI Pre-Grading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Yes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8FAFC"/>
                          </a:solidFill>
                          <a:latin typeface="DejaVu Sans"/>
                        </a:defRPr>
                      </a:pPr>
                      <a:r>
                        <a:t>Yes</a:t>
                      </a:r>
                    </a:p>
                  </a:txBody>
                  <a:tcPr>
                    <a:solidFill>
                      <a:srgbClr val="0F172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g_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48640" y="1828800"/>
            <a:ext cx="105156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22D3EE"/>
                </a:solidFill>
                <a:latin typeface="DejaVu Sans Condensed"/>
              </a:defRPr>
            </a:pPr>
            <a:r>
              <a:t>Vision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743200"/>
            <a:ext cx="10515600" cy="2743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F8FAFC"/>
                </a:solidFill>
                <a:latin typeface="DejaVu Sans"/>
              </a:defRPr>
            </a:pPr>
            <a:r>
              <a:t>To become the standard pre-grading platform for collectors, promoting trust, transparency, and data-driven confidence.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The Ask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1828800"/>
            <a:ext cx="5486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F59E0B"/>
                </a:solidFill>
                <a:latin typeface="DejaVu Sans Condensed"/>
              </a:defRPr>
            </a:pPr>
            <a:r>
              <a:t>$50,000 Pre-Seed Investment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926080"/>
            <a:ext cx="6217920" cy="2926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Finalizing mobile MVP.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Infrastructure and cloud costs.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Marketing and go-to-market launch.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Scaling and tuning AI models.</a:t>
            </a:r>
          </a:p>
        </p:txBody>
      </p:sp>
      <p:pic>
        <p:nvPicPr>
          <p:cNvPr id="7" name="Picture 6" descr="TS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201168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Why This Is a Smart Bet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1645920"/>
            <a:ext cx="6766560" cy="4206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Built for a massive, underserved market.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Already functioning AI pipeline.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Strategic timing: consolidation drives collector distrust.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Founder-led, passion-driven, data-backed execution.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$50K unlocks launch and early user growth.</a:t>
            </a:r>
          </a:p>
        </p:txBody>
      </p:sp>
      <p:pic>
        <p:nvPicPr>
          <p:cNvPr id="6" name="Picture 5" descr="icon_targe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5360" y="2011680"/>
            <a:ext cx="2194560" cy="21945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g_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48640" y="1828800"/>
            <a:ext cx="9601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400" b="1">
                <a:solidFill>
                  <a:srgbClr val="F8FAFC"/>
                </a:solidFill>
                <a:latin typeface="DejaVu Sans Condensed"/>
              </a:defRPr>
            </a:pPr>
            <a:r>
              <a:t>TruScore Grading (TSG)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2651760"/>
            <a:ext cx="9601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94A3B8"/>
                </a:solidFill>
                <a:latin typeface="DejaVu Sans"/>
              </a:defRPr>
            </a:pPr>
            <a:r>
              <a:t>Pre-grading built on trust, not guesswork.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3291840"/>
            <a:ext cx="9601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22D3EE"/>
                </a:solidFill>
                <a:latin typeface="DejaVu Sans"/>
              </a:defRPr>
            </a:pPr>
            <a:r>
              <a:t>https://deweydbdecibel.github.io/truscoregrading</a:t>
            </a:r>
          </a:p>
        </p:txBody>
      </p:sp>
      <p:pic>
        <p:nvPicPr>
          <p:cNvPr id="7" name="Picture 6" descr="TS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1554480"/>
            <a:ext cx="2926080" cy="29260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The Problem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FF5C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1554480"/>
            <a:ext cx="6583680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Professional grading is expensive, slow, and opaque.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Collectors waste money submitting cards that are not worth grading.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Human graders are inconsistent, biased, and non-transparent.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PSA's acquisition of SGC and Beckett risks monopolizing grading standards.</a:t>
            </a:r>
          </a:p>
        </p:txBody>
      </p:sp>
      <p:pic>
        <p:nvPicPr>
          <p:cNvPr id="6" name="Picture 5" descr="card_watermar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079" y="1097280"/>
            <a:ext cx="4206240" cy="480713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The Solution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1554480"/>
            <a:ext cx="6035040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AI-driven pre-grading app for collectors.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Analyzes card condition using smartphone scans.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Delivers objective, explainable grade estimates.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Highlights defects: corners, edges, surface, centering.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Shows whether grading is financially worthwhile using real-time market data.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046720" y="1463040"/>
            <a:ext cx="2926080" cy="512064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eb84642a-93c9-4772-9624-52875ed98a13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1645920"/>
            <a:ext cx="2195274" cy="47548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g_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Why Now</a:t>
            </a:r>
          </a:p>
        </p:txBody>
      </p:sp>
      <p:sp>
        <p:nvSpPr>
          <p:cNvPr id="5" name="Rectangle 4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8640" y="1554480"/>
            <a:ext cx="6675120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Card market is a multi-billion dollar ecosystem.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Grading volumes are booming and frustration is rising.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No scalable, AI-first consumer tool exists.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Consolidation is increasing control and bias in grading.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Collectors demand transparency, consistency, and control.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680960" y="1737360"/>
            <a:ext cx="3840480" cy="128016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955280" y="1920240"/>
            <a:ext cx="329184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22D3EE"/>
                </a:solidFill>
                <a:latin typeface="DejaVu Sans Condensed"/>
              </a:defRPr>
            </a:pPr>
            <a:r>
              <a:t>$ billions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55280" y="2423160"/>
            <a:ext cx="329184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Growing market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680960" y="3291840"/>
            <a:ext cx="3840480" cy="128016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955280" y="3474720"/>
            <a:ext cx="329184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F59E0B"/>
                </a:solidFill>
                <a:latin typeface="DejaVu Sans Condensed"/>
              </a:defRPr>
            </a:pPr>
            <a:r>
              <a:t>Rising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55280" y="3977640"/>
            <a:ext cx="329184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Demand for trust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680960" y="4846320"/>
            <a:ext cx="3840480" cy="128016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955280" y="5029200"/>
            <a:ext cx="329184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3B82F6"/>
                </a:solidFill>
                <a:latin typeface="DejaVu Sans Condensed"/>
              </a:defRPr>
            </a:pPr>
            <a:r>
              <a:t>Wide open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5280" y="5532120"/>
            <a:ext cx="329184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AI opportunity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Target Market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731520" y="1828800"/>
            <a:ext cx="3657600" cy="292608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6" name="Picture 5" descr="icon_use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011680"/>
            <a:ext cx="365760" cy="3657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17320" y="2011680"/>
            <a:ext cx="27889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Hobbyists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17320" y="2423160"/>
            <a:ext cx="278892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Collectors who scan and grade frequently.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89120" y="1828800"/>
            <a:ext cx="3657600" cy="292608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icon_use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011680"/>
            <a:ext cx="365760" cy="36576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74920" y="2011680"/>
            <a:ext cx="27889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Flippers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74920" y="2423160"/>
            <a:ext cx="278892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Fast repeat users who need ROI clarity.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46720" y="1828800"/>
            <a:ext cx="3657600" cy="292608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icon_use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2011680"/>
            <a:ext cx="365760" cy="36576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732520" y="2011680"/>
            <a:ext cx="27889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Investors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32520" y="2423160"/>
            <a:ext cx="278892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Portfolio owners seeking objective grades.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Product Overview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1554480"/>
            <a:ext cx="5852160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Easy smartphone scan.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Transparent AI grading logic.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Unlimited scans on subscription ($5-$10/mo).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Clean UX with collector-first features.</a:t>
            </a:r>
          </a:p>
        </p:txBody>
      </p:sp>
      <p:pic>
        <p:nvPicPr>
          <p:cNvPr id="6" name="Picture 5" descr="usethisone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8160" y="1463040"/>
            <a:ext cx="2743200" cy="30550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Key Differentiators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731520" y="1828800"/>
            <a:ext cx="3108960" cy="164592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6" name="Picture 5" descr="icon_shiel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011680"/>
            <a:ext cx="365760" cy="3657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17320" y="2011680"/>
            <a:ext cx="22402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Objective AI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17320" y="2423160"/>
            <a:ext cx="2240280" cy="1005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Not human opinion.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206240" y="1828800"/>
            <a:ext cx="3108960" cy="164592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icon_shiel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120" y="2011680"/>
            <a:ext cx="365760" cy="36576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92040" y="2011680"/>
            <a:ext cx="22402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Visual Explanations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892040" y="2423160"/>
            <a:ext cx="2240280" cy="1005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See why grades change.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680960" y="1828800"/>
            <a:ext cx="3108960" cy="164592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icon_shiel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2011680"/>
            <a:ext cx="365760" cy="36576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366760" y="2011680"/>
            <a:ext cx="22402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Built for Users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66760" y="2423160"/>
            <a:ext cx="2240280" cy="1005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Not grading companies.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468880" y="3840480"/>
            <a:ext cx="3108960" cy="164592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8" name="Picture 17" descr="icon_shiel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760" y="4023360"/>
            <a:ext cx="365760" cy="36576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154680" y="4023360"/>
            <a:ext cx="22402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Subscription Model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54680" y="4434840"/>
            <a:ext cx="2240280" cy="1005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No per-card fees.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943600" y="3840480"/>
            <a:ext cx="3108960" cy="164592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icon_shiel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0" y="4023360"/>
            <a:ext cx="365760" cy="36576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6629400" y="4023360"/>
            <a:ext cx="22402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8FAFC"/>
                </a:solidFill>
                <a:latin typeface="DejaVu Sans Condensed"/>
              </a:defRPr>
            </a:pPr>
            <a:r>
              <a:t>Scales Across Types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29400" y="4434840"/>
            <a:ext cx="2240280" cy="1005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94A3B8"/>
                </a:solidFill>
                <a:latin typeface="DejaVu Sans"/>
              </a:defRPr>
            </a:pPr>
            <a:r>
              <a:t>All major card categories.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Technology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126480" y="1645920"/>
            <a:ext cx="5669280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800">
                <a:solidFill>
                  <a:srgbClr val="F8FAFC"/>
                </a:solidFill>
                <a:latin typeface="DejaVu Sans"/>
              </a:defRPr>
            </a:pPr>
            <a:r>
              <a:t>- Computer vision and ML models trained on large datasets.</a:t>
            </a:r>
          </a:p>
          <a:p>
            <a:pPr>
              <a:spcAft>
                <a:spcPts val="800"/>
              </a:spcAft>
              <a:defRPr sz="1800">
                <a:solidFill>
                  <a:srgbClr val="F8FAFC"/>
                </a:solidFill>
                <a:latin typeface="DejaVu Sans"/>
              </a:defRPr>
            </a:pPr>
            <a:r>
              <a:t>- Defect detection pipeline (corners, edges, surface).</a:t>
            </a:r>
          </a:p>
          <a:p>
            <a:pPr>
              <a:spcAft>
                <a:spcPts val="800"/>
              </a:spcAft>
              <a:defRPr sz="1800">
                <a:solidFill>
                  <a:srgbClr val="F8FAFC"/>
                </a:solidFill>
                <a:latin typeface="DejaVu Sans"/>
              </a:defRPr>
            </a:pPr>
            <a:r>
              <a:t>- Real-time market value estimation.</a:t>
            </a:r>
          </a:p>
          <a:p>
            <a:pPr>
              <a:spcAft>
                <a:spcPts val="800"/>
              </a:spcAft>
              <a:defRPr sz="1800">
                <a:solidFill>
                  <a:srgbClr val="F8FAFC"/>
                </a:solidFill>
                <a:latin typeface="DejaVu Sans"/>
              </a:defRPr>
            </a:pPr>
            <a:r>
              <a:t>- Scalable cloud-based backend.</a:t>
            </a:r>
          </a:p>
          <a:p>
            <a:pPr>
              <a:spcAft>
                <a:spcPts val="800"/>
              </a:spcAft>
              <a:defRPr sz="1800">
                <a:solidFill>
                  <a:srgbClr val="F8FAFC"/>
                </a:solidFill>
                <a:latin typeface="DejaVu Sans"/>
              </a:defRPr>
            </a:pPr>
            <a:r>
              <a:t>- Continuous improvement via user scans.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1520" y="1828800"/>
            <a:ext cx="1828800" cy="91440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1520" y="205740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F8FAFC"/>
                </a:solidFill>
                <a:latin typeface="DejaVu Sans"/>
              </a:defRPr>
            </a:pPr>
            <a:r>
              <a:t>Scan</a:t>
            </a:r>
          </a:p>
        </p:txBody>
      </p:sp>
      <p:sp>
        <p:nvSpPr>
          <p:cNvPr id="8" name="Right Arrow 7"/>
          <p:cNvSpPr/>
          <p:nvPr/>
        </p:nvSpPr>
        <p:spPr>
          <a:xfrm>
            <a:off x="2514600" y="2148840"/>
            <a:ext cx="365760" cy="274320"/>
          </a:xfrm>
          <a:prstGeom prst="rightArrow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2926080" y="1828800"/>
            <a:ext cx="1828800" cy="91440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26080" y="205740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F8FAFC"/>
                </a:solidFill>
                <a:latin typeface="DejaVu Sans"/>
              </a:defRPr>
            </a:pPr>
            <a:r>
              <a:t>Detect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4709160" y="2148840"/>
            <a:ext cx="365760" cy="274320"/>
          </a:xfrm>
          <a:prstGeom prst="rightArrow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5120640" y="1828800"/>
            <a:ext cx="1828800" cy="91440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120640" y="205740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F8FAFC"/>
                </a:solidFill>
                <a:latin typeface="DejaVu Sans"/>
              </a:defRPr>
            </a:pPr>
            <a:r>
              <a:t>Score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6903720" y="2148840"/>
            <a:ext cx="365760" cy="274320"/>
          </a:xfrm>
          <a:prstGeom prst="rightArrow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7315200" y="1828800"/>
            <a:ext cx="1828800" cy="914400"/>
          </a:xfrm>
          <a:prstGeom prst="roundRect">
            <a:avLst/>
          </a:prstGeom>
          <a:solidFill>
            <a:srgbClr val="1E293B"/>
          </a:solidFill>
          <a:ln>
            <a:solidFill>
              <a:srgbClr val="33415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315200" y="205740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F8FAFC"/>
                </a:solidFill>
                <a:latin typeface="DejaVu Sans"/>
              </a:defRPr>
            </a:pPr>
            <a:r>
              <a:t>Explain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320040"/>
            <a:ext cx="987552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8FAFC"/>
                </a:solidFill>
                <a:latin typeface="DejaVu Sans Condensed"/>
              </a:defRPr>
            </a:pPr>
            <a:r>
              <a:t>Current Status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188720"/>
            <a:ext cx="3200400" cy="54864"/>
          </a:xfrm>
          <a:prstGeom prst="rect">
            <a:avLst/>
          </a:prstGeom>
          <a:solidFill>
            <a:srgbClr val="22D3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1645920"/>
            <a:ext cx="6858000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Core AI pipeline built.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Dataset and training infrastructure complete.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Desktop tools functional.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Mobile app in active development.</a:t>
            </a:r>
          </a:p>
          <a:p>
            <a:pPr>
              <a:spcAft>
                <a:spcPts val="800"/>
              </a:spcAft>
              <a:defRPr sz="2000">
                <a:solidFill>
                  <a:srgbClr val="F8FAFC"/>
                </a:solidFill>
                <a:latin typeface="DejaVu Sans"/>
              </a:defRPr>
            </a:pPr>
            <a:r>
              <a:t>- Seeking funding to complete mobile MVP and scale.</a:t>
            </a:r>
          </a:p>
        </p:txBody>
      </p:sp>
      <p:pic>
        <p:nvPicPr>
          <p:cNvPr id="6" name="Picture 5" descr="icon_check-circ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2011680"/>
            <a:ext cx="2377440" cy="23774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